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63" r:id="rId5"/>
    <p:sldId id="262" r:id="rId6"/>
    <p:sldId id="264" r:id="rId7"/>
    <p:sldId id="266" r:id="rId8"/>
    <p:sldId id="260" r:id="rId9"/>
  </p:sldIdLst>
  <p:sldSz cx="9144000" cy="6858000" type="screen4x3"/>
  <p:notesSz cx="6858000" cy="9144000"/>
  <p:defaultTextStyle>
    <a:defPPr>
      <a:defRPr lang="es-EC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CFA86"/>
    <a:srgbClr val="FFFF99"/>
    <a:srgbClr val="E9DE8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338" autoAdjust="0"/>
    <p:restoredTop sz="94660"/>
  </p:normalViewPr>
  <p:slideViewPr>
    <p:cSldViewPr>
      <p:cViewPr varScale="1">
        <p:scale>
          <a:sx n="70" d="100"/>
          <a:sy n="70" d="100"/>
        </p:scale>
        <p:origin x="702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C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3DAE1D-BE97-451E-9E66-3F2876E559B7}" type="datetimeFigureOut">
              <a:rPr lang="es-EC" smtClean="0"/>
              <a:t>24/06/2015</a:t>
            </a:fld>
            <a:endParaRPr lang="es-EC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F3AC4-5355-45A6-8A1C-3EF5D1B7A87B}" type="slidenum">
              <a:rPr lang="es-EC" smtClean="0"/>
              <a:t>‹Nº›</a:t>
            </a:fld>
            <a:endParaRPr lang="es-EC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3DAE1D-BE97-451E-9E66-3F2876E559B7}" type="datetimeFigureOut">
              <a:rPr lang="es-EC" smtClean="0"/>
              <a:t>24/06/2015</a:t>
            </a:fld>
            <a:endParaRPr lang="es-EC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F3AC4-5355-45A6-8A1C-3EF5D1B7A87B}" type="slidenum">
              <a:rPr lang="es-EC" smtClean="0"/>
              <a:t>‹Nº›</a:t>
            </a:fld>
            <a:endParaRPr lang="es-EC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3DAE1D-BE97-451E-9E66-3F2876E559B7}" type="datetimeFigureOut">
              <a:rPr lang="es-EC" smtClean="0"/>
              <a:t>24/06/2015</a:t>
            </a:fld>
            <a:endParaRPr lang="es-EC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F3AC4-5355-45A6-8A1C-3EF5D1B7A87B}" type="slidenum">
              <a:rPr lang="es-EC" smtClean="0"/>
              <a:t>‹Nº›</a:t>
            </a:fld>
            <a:endParaRPr lang="es-EC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3DAE1D-BE97-451E-9E66-3F2876E559B7}" type="datetimeFigureOut">
              <a:rPr lang="es-EC" smtClean="0"/>
              <a:t>24/06/2015</a:t>
            </a:fld>
            <a:endParaRPr lang="es-EC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F3AC4-5355-45A6-8A1C-3EF5D1B7A87B}" type="slidenum">
              <a:rPr lang="es-EC" smtClean="0"/>
              <a:t>‹Nº›</a:t>
            </a:fld>
            <a:endParaRPr lang="es-EC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3DAE1D-BE97-451E-9E66-3F2876E559B7}" type="datetimeFigureOut">
              <a:rPr lang="es-EC" smtClean="0"/>
              <a:t>24/06/2015</a:t>
            </a:fld>
            <a:endParaRPr lang="es-EC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F3AC4-5355-45A6-8A1C-3EF5D1B7A87B}" type="slidenum">
              <a:rPr lang="es-EC" smtClean="0"/>
              <a:t>‹Nº›</a:t>
            </a:fld>
            <a:endParaRPr lang="es-EC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3DAE1D-BE97-451E-9E66-3F2876E559B7}" type="datetimeFigureOut">
              <a:rPr lang="es-EC" smtClean="0"/>
              <a:t>24/06/2015</a:t>
            </a:fld>
            <a:endParaRPr lang="es-EC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F3AC4-5355-45A6-8A1C-3EF5D1B7A87B}" type="slidenum">
              <a:rPr lang="es-EC" smtClean="0"/>
              <a:t>‹Nº›</a:t>
            </a:fld>
            <a:endParaRPr lang="es-EC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3DAE1D-BE97-451E-9E66-3F2876E559B7}" type="datetimeFigureOut">
              <a:rPr lang="es-EC" smtClean="0"/>
              <a:t>24/06/2015</a:t>
            </a:fld>
            <a:endParaRPr lang="es-EC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F3AC4-5355-45A6-8A1C-3EF5D1B7A87B}" type="slidenum">
              <a:rPr lang="es-EC" smtClean="0"/>
              <a:t>‹Nº›</a:t>
            </a:fld>
            <a:endParaRPr lang="es-EC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3DAE1D-BE97-451E-9E66-3F2876E559B7}" type="datetimeFigureOut">
              <a:rPr lang="es-EC" smtClean="0"/>
              <a:t>24/06/2015</a:t>
            </a:fld>
            <a:endParaRPr lang="es-EC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F3AC4-5355-45A6-8A1C-3EF5D1B7A87B}" type="slidenum">
              <a:rPr lang="es-EC" smtClean="0"/>
              <a:t>‹Nº›</a:t>
            </a:fld>
            <a:endParaRPr lang="es-EC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3DAE1D-BE97-451E-9E66-3F2876E559B7}" type="datetimeFigureOut">
              <a:rPr lang="es-EC" smtClean="0"/>
              <a:t>24/06/2015</a:t>
            </a:fld>
            <a:endParaRPr lang="es-EC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F3AC4-5355-45A6-8A1C-3EF5D1B7A87B}" type="slidenum">
              <a:rPr lang="es-EC" smtClean="0"/>
              <a:t>‹Nº›</a:t>
            </a:fld>
            <a:endParaRPr lang="es-EC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3DAE1D-BE97-451E-9E66-3F2876E559B7}" type="datetimeFigureOut">
              <a:rPr lang="es-EC" smtClean="0"/>
              <a:t>24/06/2015</a:t>
            </a:fld>
            <a:endParaRPr lang="es-EC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F3AC4-5355-45A6-8A1C-3EF5D1B7A87B}" type="slidenum">
              <a:rPr lang="es-EC" smtClean="0"/>
              <a:t>‹Nº›</a:t>
            </a:fld>
            <a:endParaRPr lang="es-EC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C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3DAE1D-BE97-451E-9E66-3F2876E559B7}" type="datetimeFigureOut">
              <a:rPr lang="es-EC" smtClean="0"/>
              <a:t>24/06/2015</a:t>
            </a:fld>
            <a:endParaRPr lang="es-EC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F3AC4-5355-45A6-8A1C-3EF5D1B7A87B}" type="slidenum">
              <a:rPr lang="es-EC" smtClean="0"/>
              <a:t>‹Nº›</a:t>
            </a:fld>
            <a:endParaRPr lang="es-EC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3DAE1D-BE97-451E-9E66-3F2876E559B7}" type="datetimeFigureOut">
              <a:rPr lang="es-EC" smtClean="0"/>
              <a:t>24/06/2015</a:t>
            </a:fld>
            <a:endParaRPr lang="es-EC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C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9F3AC4-5355-45A6-8A1C-3EF5D1B7A87B}" type="slidenum">
              <a:rPr lang="es-EC" smtClean="0"/>
              <a:t>‹Nº›</a:t>
            </a:fld>
            <a:endParaRPr lang="es-EC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C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6154" y="1531785"/>
            <a:ext cx="7960746" cy="3051770"/>
          </a:xfrm>
          <a:blipFill>
            <a:blip r:embed="rId2" cstate="print"/>
            <a:tile tx="0" ty="0" sx="100000" sy="100000" flip="none" algn="tl"/>
          </a:blipFill>
        </p:spPr>
        <p:txBody>
          <a:bodyPr>
            <a:normAutofit/>
          </a:bodyPr>
          <a:lstStyle/>
          <a:p>
            <a:pPr algn="l"/>
            <a:r>
              <a:rPr lang="es-EC" dirty="0" smtClean="0">
                <a:solidFill>
                  <a:srgbClr val="FFFF00"/>
                </a:solidFill>
              </a:rPr>
              <a:t>                       </a:t>
            </a:r>
            <a:endParaRPr lang="es-EC" dirty="0">
              <a:solidFill>
                <a:srgbClr val="FFFF00"/>
              </a:solidFill>
            </a:endParaRPr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707"/>
          <a:stretch/>
        </p:blipFill>
        <p:spPr>
          <a:xfrm>
            <a:off x="5940152" y="1646553"/>
            <a:ext cx="2127916" cy="2735553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624" y="1681744"/>
            <a:ext cx="1991743" cy="2717899"/>
          </a:xfrm>
          <a:prstGeom prst="rect">
            <a:avLst/>
          </a:prstGeom>
        </p:spPr>
      </p:pic>
      <p:sp>
        <p:nvSpPr>
          <p:cNvPr id="9" name="Rectángulo 8"/>
          <p:cNvSpPr/>
          <p:nvPr/>
        </p:nvSpPr>
        <p:spPr>
          <a:xfrm>
            <a:off x="428053" y="5071589"/>
            <a:ext cx="8392041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C" sz="2400" b="1" cap="none" spc="0" dirty="0" smtClean="0">
                <a:ln w="12700">
                  <a:solidFill>
                    <a:srgbClr val="FF0000"/>
                  </a:solidFill>
                  <a:prstDash val="solid"/>
                </a:ln>
                <a:solidFill>
                  <a:srgbClr val="FF0000"/>
                </a:solidFill>
                <a:effectLst>
                  <a:outerShdw dist="38100" dir="2640000" algn="bl" rotWithShape="0">
                    <a:schemeClr val="accent1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Aplicación con </a:t>
            </a:r>
            <a:r>
              <a:rPr lang="es-EC" sz="2400" b="1" cap="none" spc="0" dirty="0" smtClean="0">
                <a:ln w="12700">
                  <a:solidFill>
                    <a:srgbClr val="FF0000"/>
                  </a:solidFill>
                  <a:prstDash val="solid"/>
                </a:ln>
                <a:solidFill>
                  <a:srgbClr val="FF0000"/>
                </a:solidFill>
                <a:effectLst>
                  <a:outerShdw dist="38100" dir="2640000" algn="bl" rotWithShape="0">
                    <a:schemeClr val="accent1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sumas y restas</a:t>
            </a:r>
            <a:r>
              <a:rPr lang="es-EC" sz="2400" b="1" cap="none" spc="0" dirty="0" smtClean="0">
                <a:ln w="12700">
                  <a:solidFill>
                    <a:srgbClr val="FF0000"/>
                  </a:solidFill>
                  <a:prstDash val="solid"/>
                </a:ln>
                <a:solidFill>
                  <a:srgbClr val="FF0000"/>
                </a:solidFill>
                <a:effectLst>
                  <a:outerShdw dist="38100" dir="2640000" algn="bl" rotWithShape="0">
                    <a:schemeClr val="accent1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C" sz="2400" b="1" cap="none" spc="0" dirty="0" smtClean="0">
                <a:ln w="12700">
                  <a:solidFill>
                    <a:srgbClr val="FF0000"/>
                  </a:solidFill>
                  <a:prstDash val="solid"/>
                </a:ln>
                <a:solidFill>
                  <a:srgbClr val="FF0000"/>
                </a:solidFill>
                <a:effectLst>
                  <a:outerShdw dist="38100" dir="2640000" algn="bl" rotWithShape="0">
                    <a:schemeClr val="accent1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con </a:t>
            </a:r>
            <a:r>
              <a:rPr lang="es-EC" sz="2400" b="1" cap="none" spc="0" dirty="0" smtClean="0">
                <a:ln w="12700">
                  <a:solidFill>
                    <a:srgbClr val="FF0000"/>
                  </a:solidFill>
                  <a:prstDash val="solid"/>
                </a:ln>
                <a:solidFill>
                  <a:srgbClr val="FF0000"/>
                </a:solidFill>
                <a:effectLst>
                  <a:outerShdw dist="38100" dir="2640000" algn="bl" rotWithShape="0">
                    <a:schemeClr val="accent1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números racionales.</a:t>
            </a:r>
            <a:endParaRPr lang="es-EC" sz="2400" b="1" cap="none" spc="0" dirty="0">
              <a:ln w="12700">
                <a:solidFill>
                  <a:srgbClr val="FF0000"/>
                </a:solidFill>
                <a:prstDash val="solid"/>
              </a:ln>
              <a:solidFill>
                <a:srgbClr val="FF0000"/>
              </a:solid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  <p:sp>
        <p:nvSpPr>
          <p:cNvPr id="10" name="Rectángulo 9"/>
          <p:cNvSpPr/>
          <p:nvPr/>
        </p:nvSpPr>
        <p:spPr>
          <a:xfrm>
            <a:off x="474988" y="493861"/>
            <a:ext cx="8298169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4400" b="1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Proceso de solución de problemas.</a:t>
            </a:r>
            <a:endParaRPr lang="es-ES" sz="4400" b="1" cap="none" spc="0" dirty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innerShdw blurRad="177800">
                  <a:schemeClr val="accent3">
                    <a:lumMod val="50000"/>
                  </a:schemeClr>
                </a:innerShdw>
              </a:effectLst>
            </a:endParaRPr>
          </a:p>
        </p:txBody>
      </p:sp>
      <p:sp>
        <p:nvSpPr>
          <p:cNvPr id="11" name="Rectángulo 10"/>
          <p:cNvSpPr/>
          <p:nvPr/>
        </p:nvSpPr>
        <p:spPr>
          <a:xfrm>
            <a:off x="6623589" y="5805264"/>
            <a:ext cx="2023311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4000" b="1" dirty="0" err="1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Licarcres</a:t>
            </a:r>
            <a:endParaRPr lang="es-ES" sz="4000" b="1" cap="none" spc="0" dirty="0">
              <a:ln w="12700">
                <a:solidFill>
                  <a:schemeClr val="tx2">
                    <a:lumMod val="75000"/>
                  </a:schemeClr>
                </a:solidFill>
                <a:prstDash val="solid"/>
              </a:ln>
              <a:pattFill prst="dkUpDiag">
                <a:fgClr>
                  <a:schemeClr val="tx2"/>
                </a:fgClr>
                <a:bgClr>
                  <a:schemeClr val="tx2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tx2">
                    <a:lumMod val="75000"/>
                  </a:scheme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Rectángulo"/>
          <p:cNvSpPr/>
          <p:nvPr/>
        </p:nvSpPr>
        <p:spPr>
          <a:xfrm>
            <a:off x="395536" y="548680"/>
            <a:ext cx="8280920" cy="5904656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C" dirty="0">
              <a:solidFill>
                <a:srgbClr val="FFFF00"/>
              </a:solidFill>
            </a:endParaRPr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808659" y="1628800"/>
            <a:ext cx="3672408" cy="1944216"/>
          </a:xfrm>
        </p:spPr>
        <p:txBody>
          <a:bodyPr>
            <a:normAutofit fontScale="90000"/>
          </a:bodyPr>
          <a:lstStyle/>
          <a:p>
            <a:pPr algn="l"/>
            <a:r>
              <a:rPr lang="es-EC" sz="32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es-EC" sz="3200" dirty="0" smtClean="0">
                <a:latin typeface="Arial" pitchFamily="34" charset="0"/>
                <a:cs typeface="Arial" pitchFamily="34" charset="0"/>
              </a:rPr>
            </a:br>
            <a:r>
              <a:rPr lang="es-EC" sz="3200" dirty="0" smtClean="0">
                <a:latin typeface="Arial" pitchFamily="34" charset="0"/>
                <a:cs typeface="Arial" pitchFamily="34" charset="0"/>
              </a:rPr>
              <a:t>lomo por $ 2.70 salchicha por $ 1.78 jamón por $ 6.07. </a:t>
            </a:r>
            <a:br>
              <a:rPr lang="es-EC" sz="3200" dirty="0" smtClean="0">
                <a:latin typeface="Arial" pitchFamily="34" charset="0"/>
                <a:cs typeface="Arial" pitchFamily="34" charset="0"/>
              </a:rPr>
            </a:br>
            <a:r>
              <a:rPr lang="es-EC" sz="32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es-EC" sz="3200" dirty="0" smtClean="0">
                <a:latin typeface="Arial" pitchFamily="34" charset="0"/>
                <a:cs typeface="Arial" pitchFamily="34" charset="0"/>
              </a:rPr>
            </a:br>
            <a:endParaRPr lang="es-EC" sz="32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5 Marcador de contenido" descr="comprando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979119" y="1484784"/>
            <a:ext cx="3524766" cy="2520280"/>
          </a:xfrm>
        </p:spPr>
      </p:pic>
      <p:sp>
        <p:nvSpPr>
          <p:cNvPr id="3" name="2 CuadroTexto"/>
          <p:cNvSpPr txBox="1"/>
          <p:nvPr/>
        </p:nvSpPr>
        <p:spPr>
          <a:xfrm>
            <a:off x="539552" y="4797579"/>
            <a:ext cx="5400600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sz="2900" dirty="0">
                <a:latin typeface="Arial" pitchFamily="34" charset="0"/>
                <a:cs typeface="Arial" pitchFamily="34" charset="0"/>
              </a:rPr>
              <a:t>a) ¿Cuánto </a:t>
            </a:r>
            <a:r>
              <a:rPr lang="es-EC" sz="2900" dirty="0" smtClean="0">
                <a:latin typeface="Arial" pitchFamily="34" charset="0"/>
                <a:cs typeface="Arial" pitchFamily="34" charset="0"/>
              </a:rPr>
              <a:t>debe pagar?</a:t>
            </a:r>
            <a:r>
              <a:rPr lang="es-EC" sz="2900" dirty="0">
                <a:latin typeface="Arial" pitchFamily="34" charset="0"/>
                <a:cs typeface="Arial" pitchFamily="34" charset="0"/>
              </a:rPr>
              <a:t/>
            </a:r>
            <a:br>
              <a:rPr lang="es-EC" sz="2900" dirty="0">
                <a:latin typeface="Arial" pitchFamily="34" charset="0"/>
                <a:cs typeface="Arial" pitchFamily="34" charset="0"/>
              </a:rPr>
            </a:br>
            <a:r>
              <a:rPr lang="es-EC" sz="2900" dirty="0">
                <a:latin typeface="Arial" pitchFamily="34" charset="0"/>
                <a:cs typeface="Arial" pitchFamily="34" charset="0"/>
              </a:rPr>
              <a:t>b) ¿Cuánto obtiene de vuelto?</a:t>
            </a:r>
            <a:endParaRPr lang="es-EC" sz="29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908720"/>
            <a:ext cx="5472608" cy="7200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6 CuadroTexto"/>
          <p:cNvSpPr txBox="1"/>
          <p:nvPr/>
        </p:nvSpPr>
        <p:spPr>
          <a:xfrm>
            <a:off x="738808" y="4167807"/>
            <a:ext cx="7776864" cy="5386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sz="2900" dirty="0" smtClean="0">
                <a:latin typeface="Arial" panose="020B0604020202020204" pitchFamily="34" charset="0"/>
                <a:cs typeface="Arial" panose="020B0604020202020204" pitchFamily="34" charset="0"/>
              </a:rPr>
              <a:t>Él paga su compra con un billete de $ 20.00</a:t>
            </a:r>
            <a:endParaRPr lang="es-EC" sz="2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Rectángulo"/>
          <p:cNvSpPr/>
          <p:nvPr/>
        </p:nvSpPr>
        <p:spPr>
          <a:xfrm>
            <a:off x="827584" y="1268760"/>
            <a:ext cx="727280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C" dirty="0" smtClean="0">
                <a:latin typeface="Arial" pitchFamily="34" charset="0"/>
                <a:cs typeface="Arial" pitchFamily="34" charset="0"/>
              </a:rPr>
              <a:t>Pedro compra en la carnicería: lomo por $ 2.70; salchicha por $ 1.78; jamón por $ 6.07. Él paga por su compra con un billete de $ 20.00</a:t>
            </a:r>
            <a:br>
              <a:rPr lang="es-EC" dirty="0" smtClean="0">
                <a:latin typeface="Arial" pitchFamily="34" charset="0"/>
                <a:cs typeface="Arial" pitchFamily="34" charset="0"/>
              </a:rPr>
            </a:br>
            <a:r>
              <a:rPr lang="es-EC" dirty="0" smtClean="0">
                <a:latin typeface="Arial" pitchFamily="34" charset="0"/>
                <a:cs typeface="Arial" pitchFamily="34" charset="0"/>
              </a:rPr>
              <a:t>a) ¿Cuánto debe pagar?</a:t>
            </a:r>
            <a:br>
              <a:rPr lang="es-EC" dirty="0" smtClean="0">
                <a:latin typeface="Arial" pitchFamily="34" charset="0"/>
                <a:cs typeface="Arial" pitchFamily="34" charset="0"/>
              </a:rPr>
            </a:br>
            <a:r>
              <a:rPr lang="es-EC" dirty="0" smtClean="0">
                <a:latin typeface="Arial" pitchFamily="34" charset="0"/>
                <a:cs typeface="Arial" pitchFamily="34" charset="0"/>
              </a:rPr>
              <a:t>b) ¿Cuánto obtiene de vuelto?</a:t>
            </a:r>
            <a:endParaRPr lang="es-EC" dirty="0"/>
          </a:p>
        </p:txBody>
      </p:sp>
      <p:cxnSp>
        <p:nvCxnSpPr>
          <p:cNvPr id="10" name="9 Conector recto de flecha"/>
          <p:cNvCxnSpPr/>
          <p:nvPr/>
        </p:nvCxnSpPr>
        <p:spPr>
          <a:xfrm>
            <a:off x="3563888" y="1988840"/>
            <a:ext cx="1152128" cy="14401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11" name="10 Conector recto de flecha"/>
          <p:cNvCxnSpPr/>
          <p:nvPr/>
        </p:nvCxnSpPr>
        <p:spPr>
          <a:xfrm>
            <a:off x="4139952" y="2348880"/>
            <a:ext cx="576064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18" name="17 CuadroTexto"/>
          <p:cNvSpPr txBox="1"/>
          <p:nvPr/>
        </p:nvSpPr>
        <p:spPr>
          <a:xfrm>
            <a:off x="4932040" y="2060848"/>
            <a:ext cx="1152128" cy="369332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s-EC" dirty="0" smtClean="0"/>
              <a:t>Preguntas</a:t>
            </a:r>
            <a:endParaRPr lang="es-EC" dirty="0"/>
          </a:p>
        </p:txBody>
      </p:sp>
      <p:sp>
        <p:nvSpPr>
          <p:cNvPr id="19" name="18 CuadroTexto"/>
          <p:cNvSpPr txBox="1"/>
          <p:nvPr/>
        </p:nvSpPr>
        <p:spPr>
          <a:xfrm>
            <a:off x="899592" y="2636913"/>
            <a:ext cx="792088" cy="369332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s-EC" dirty="0" smtClean="0"/>
              <a:t>Datos:</a:t>
            </a:r>
            <a:endParaRPr lang="es-EC" dirty="0"/>
          </a:p>
        </p:txBody>
      </p:sp>
      <p:sp>
        <p:nvSpPr>
          <p:cNvPr id="21" name="20 Rectángulo"/>
          <p:cNvSpPr/>
          <p:nvPr/>
        </p:nvSpPr>
        <p:spPr>
          <a:xfrm>
            <a:off x="899592" y="3140968"/>
            <a:ext cx="193193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s-EC" dirty="0" smtClean="0">
                <a:latin typeface="Arial" pitchFamily="34" charset="0"/>
                <a:cs typeface="Arial" pitchFamily="34" charset="0"/>
              </a:rPr>
              <a:t> lomo por $ 2.70</a:t>
            </a:r>
            <a:endParaRPr lang="es-EC" dirty="0"/>
          </a:p>
        </p:txBody>
      </p:sp>
      <p:sp>
        <p:nvSpPr>
          <p:cNvPr id="22" name="21 Rectángulo"/>
          <p:cNvSpPr/>
          <p:nvPr/>
        </p:nvSpPr>
        <p:spPr>
          <a:xfrm>
            <a:off x="899592" y="3501008"/>
            <a:ext cx="239360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s-EC" dirty="0" smtClean="0">
                <a:latin typeface="Arial" pitchFamily="34" charset="0"/>
                <a:cs typeface="Arial" pitchFamily="34" charset="0"/>
              </a:rPr>
              <a:t> salchicha por $ 1.78</a:t>
            </a:r>
            <a:endParaRPr lang="es-EC" dirty="0"/>
          </a:p>
        </p:txBody>
      </p:sp>
      <p:sp>
        <p:nvSpPr>
          <p:cNvPr id="23" name="22 Rectángulo"/>
          <p:cNvSpPr/>
          <p:nvPr/>
        </p:nvSpPr>
        <p:spPr>
          <a:xfrm>
            <a:off x="899592" y="3933056"/>
            <a:ext cx="206017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s-EC" dirty="0" smtClean="0">
                <a:latin typeface="Arial" pitchFamily="34" charset="0"/>
                <a:cs typeface="Arial" pitchFamily="34" charset="0"/>
              </a:rPr>
              <a:t> jamón por $ 6.07</a:t>
            </a:r>
            <a:endParaRPr lang="es-EC" dirty="0"/>
          </a:p>
        </p:txBody>
      </p:sp>
      <p:sp>
        <p:nvSpPr>
          <p:cNvPr id="24" name="23 Rectángulo"/>
          <p:cNvSpPr/>
          <p:nvPr/>
        </p:nvSpPr>
        <p:spPr>
          <a:xfrm>
            <a:off x="899592" y="4365104"/>
            <a:ext cx="208582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s-EC" dirty="0" smtClean="0">
                <a:latin typeface="Arial" pitchFamily="34" charset="0"/>
                <a:cs typeface="Arial" pitchFamily="34" charset="0"/>
              </a:rPr>
              <a:t> un billete de $ 20</a:t>
            </a:r>
            <a:endParaRPr lang="es-EC" dirty="0"/>
          </a:p>
        </p:txBody>
      </p:sp>
      <p:sp>
        <p:nvSpPr>
          <p:cNvPr id="25" name="24 CuadroTexto"/>
          <p:cNvSpPr txBox="1"/>
          <p:nvPr/>
        </p:nvSpPr>
        <p:spPr>
          <a:xfrm>
            <a:off x="4932040" y="2564904"/>
            <a:ext cx="2376264" cy="369332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s-EC" dirty="0" smtClean="0"/>
              <a:t>Expresión matemática:</a:t>
            </a:r>
            <a:endParaRPr lang="es-EC" dirty="0"/>
          </a:p>
        </p:txBody>
      </p:sp>
      <p:sp>
        <p:nvSpPr>
          <p:cNvPr id="26" name="25 CuadroTexto"/>
          <p:cNvSpPr txBox="1"/>
          <p:nvPr/>
        </p:nvSpPr>
        <p:spPr>
          <a:xfrm>
            <a:off x="4932040" y="3068960"/>
            <a:ext cx="26642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dirty="0" smtClean="0"/>
              <a:t>20 – ( 2.70 + 1.78 + 6.07 )</a:t>
            </a:r>
            <a:endParaRPr lang="es-EC" dirty="0"/>
          </a:p>
        </p:txBody>
      </p:sp>
      <p:sp>
        <p:nvSpPr>
          <p:cNvPr id="27" name="26 CuadroTexto"/>
          <p:cNvSpPr txBox="1"/>
          <p:nvPr/>
        </p:nvSpPr>
        <p:spPr>
          <a:xfrm>
            <a:off x="4932040" y="3573016"/>
            <a:ext cx="1440160" cy="369332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s-EC" dirty="0" smtClean="0"/>
              <a:t>Operaciones:</a:t>
            </a:r>
            <a:endParaRPr lang="es-EC" dirty="0"/>
          </a:p>
        </p:txBody>
      </p:sp>
      <p:sp>
        <p:nvSpPr>
          <p:cNvPr id="28" name="27 CuadroTexto"/>
          <p:cNvSpPr txBox="1"/>
          <p:nvPr/>
        </p:nvSpPr>
        <p:spPr>
          <a:xfrm>
            <a:off x="4932040" y="4509120"/>
            <a:ext cx="23042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dirty="0" smtClean="0"/>
              <a:t>20 – ( 10.55 ) = 9.45 </a:t>
            </a:r>
          </a:p>
          <a:p>
            <a:endParaRPr lang="es-EC" dirty="0"/>
          </a:p>
        </p:txBody>
      </p:sp>
      <p:sp>
        <p:nvSpPr>
          <p:cNvPr id="29" name="28 CuadroTexto"/>
          <p:cNvSpPr txBox="1"/>
          <p:nvPr/>
        </p:nvSpPr>
        <p:spPr>
          <a:xfrm>
            <a:off x="4932040" y="4077072"/>
            <a:ext cx="26642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dirty="0" smtClean="0"/>
              <a:t>20 – ( 2.70 + 1.78 + 6.07 )</a:t>
            </a:r>
            <a:endParaRPr lang="es-EC" dirty="0"/>
          </a:p>
        </p:txBody>
      </p:sp>
      <p:sp>
        <p:nvSpPr>
          <p:cNvPr id="31" name="30 CuadroTexto"/>
          <p:cNvSpPr txBox="1"/>
          <p:nvPr/>
        </p:nvSpPr>
        <p:spPr>
          <a:xfrm>
            <a:off x="971600" y="5085184"/>
            <a:ext cx="1368152" cy="369332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s-EC" dirty="0" smtClean="0"/>
              <a:t>Respuestas:</a:t>
            </a:r>
            <a:endParaRPr lang="es-EC" dirty="0"/>
          </a:p>
        </p:txBody>
      </p:sp>
      <p:sp>
        <p:nvSpPr>
          <p:cNvPr id="32" name="31 CuadroTexto"/>
          <p:cNvSpPr txBox="1"/>
          <p:nvPr/>
        </p:nvSpPr>
        <p:spPr>
          <a:xfrm>
            <a:off x="971600" y="5661248"/>
            <a:ext cx="34563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lphaLcParenR"/>
            </a:pPr>
            <a:r>
              <a:rPr lang="es-EC" dirty="0" smtClean="0"/>
              <a:t>Debe pagar $ 10.55</a:t>
            </a:r>
          </a:p>
          <a:p>
            <a:pPr marL="342900" indent="-342900">
              <a:buAutoNum type="alphaLcParenR"/>
            </a:pPr>
            <a:r>
              <a:rPr lang="es-EC" dirty="0" smtClean="0"/>
              <a:t>Obtiene de vuelto $ 9.45</a:t>
            </a:r>
            <a:endParaRPr lang="es-EC" dirty="0"/>
          </a:p>
        </p:txBody>
      </p:sp>
      <p:sp>
        <p:nvSpPr>
          <p:cNvPr id="20" name="Rectángulo 19"/>
          <p:cNvSpPr/>
          <p:nvPr/>
        </p:nvSpPr>
        <p:spPr>
          <a:xfrm>
            <a:off x="467544" y="318719"/>
            <a:ext cx="8298169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4400" b="1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Proceso de solución de problemas.</a:t>
            </a:r>
            <a:endParaRPr lang="es-ES" sz="4400" b="1" cap="none" spc="0" dirty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innerShdw blurRad="177800">
                  <a:schemeClr val="accent3">
                    <a:lumMod val="50000"/>
                  </a:scheme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C" dirty="0">
              <a:solidFill>
                <a:srgbClr val="DBF5F9">
                  <a:lumMod val="75000"/>
                </a:srgbClr>
              </a:solidFill>
            </a:endParaRPr>
          </a:p>
        </p:txBody>
      </p:sp>
      <p:pic>
        <p:nvPicPr>
          <p:cNvPr id="5" name="4 Imagen" descr="Proceso de solución de problemas.jpg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8726" y="116632"/>
            <a:ext cx="8986548" cy="66247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2264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5 Rectángulo"/>
          <p:cNvSpPr/>
          <p:nvPr/>
        </p:nvSpPr>
        <p:spPr>
          <a:xfrm>
            <a:off x="424778" y="370781"/>
            <a:ext cx="8280920" cy="5904656"/>
          </a:xfrm>
          <a:prstGeom prst="rect">
            <a:avLst/>
          </a:prstGeom>
          <a:solidFill>
            <a:srgbClr val="4CFA8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C" dirty="0" smtClean="0">
              <a:solidFill>
                <a:srgbClr val="FFFF00"/>
              </a:solidFill>
            </a:endParaRPr>
          </a:p>
          <a:p>
            <a:endParaRPr lang="es-EC" sz="2400" dirty="0">
              <a:solidFill>
                <a:srgbClr val="FFFF00"/>
              </a:solidFill>
            </a:endParaRPr>
          </a:p>
          <a:p>
            <a:endParaRPr lang="es-EC" sz="2400" dirty="0" smtClean="0">
              <a:solidFill>
                <a:srgbClr val="FFFF00"/>
              </a:solidFill>
            </a:endParaRPr>
          </a:p>
          <a:p>
            <a:pPr algn="ctr"/>
            <a:endParaRPr lang="es-EC" sz="2400" dirty="0">
              <a:solidFill>
                <a:schemeClr val="tx1"/>
              </a:solidFill>
            </a:endParaRP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2036" y="1919290"/>
            <a:ext cx="2486025" cy="1838325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6" name="CuadroTexto 5"/>
              <p:cNvSpPr txBox="1"/>
              <p:nvPr/>
            </p:nvSpPr>
            <p:spPr>
              <a:xfrm>
                <a:off x="1187624" y="4093196"/>
                <a:ext cx="7207562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457200" indent="-457200">
                  <a:buFont typeface="+mj-lt"/>
                  <a:buAutoNum type="alphaLcParenR"/>
                </a:pPr>
                <a:r>
                  <a:rPr lang="es-EC" dirty="0">
                    <a:latin typeface="Arial" panose="020B0604020202020204" pitchFamily="34" charset="0"/>
                    <a:cs typeface="Arial" panose="020B0604020202020204" pitchFamily="34" charset="0"/>
                  </a:rPr>
                  <a:t>¿Cuál fue su saldo inicial?</a:t>
                </a:r>
              </a:p>
              <a:p>
                <a:pPr marL="457200" indent="-457200">
                  <a:buFont typeface="+mj-lt"/>
                  <a:buAutoNum type="alphaLcParenR"/>
                </a:pPr>
                <a:r>
                  <a:rPr lang="es-EC" dirty="0">
                    <a:latin typeface="Arial" panose="020B0604020202020204" pitchFamily="34" charset="0"/>
                    <a:cs typeface="Arial" panose="020B0604020202020204" pitchFamily="34" charset="0"/>
                  </a:rPr>
                  <a:t>En el siguiente estado de cuenta del señor Valle </a:t>
                </a:r>
                <a:r>
                  <a:rPr lang="es-EC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figura </a:t>
                </a:r>
                <a:r>
                  <a:rPr lang="es-EC" dirty="0">
                    <a:latin typeface="Arial" panose="020B0604020202020204" pitchFamily="34" charset="0"/>
                    <a:cs typeface="Arial" panose="020B0604020202020204" pitchFamily="34" charset="0"/>
                  </a:rPr>
                  <a:t>un saldo </a:t>
                </a:r>
                <a:endParaRPr lang="es-EC" dirty="0" smtClean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r>
                  <a:rPr lang="es-EC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      de </a:t>
                </a:r>
                <a14:m>
                  <m:oMath xmlns:m="http://schemas.openxmlformats.org/officeDocument/2006/math">
                    <m:r>
                      <a:rPr lang="es-EC" i="1">
                        <a:latin typeface="Cambria Math" panose="02040503050406030204" pitchFamily="18" charset="0"/>
                      </a:rPr>
                      <m:t>$ 500</m:t>
                    </m:r>
                  </m:oMath>
                </a14:m>
                <a:r>
                  <a:rPr lang="es-EC" dirty="0">
                    <a:latin typeface="Arial" panose="020B0604020202020204" pitchFamily="34" charset="0"/>
                    <a:cs typeface="Arial" panose="020B0604020202020204" pitchFamily="34" charset="0"/>
                  </a:rPr>
                  <a:t>. </a:t>
                </a:r>
                <a:r>
                  <a:rPr lang="es-EC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¿</a:t>
                </a:r>
                <a:r>
                  <a:rPr lang="es-EC" dirty="0">
                    <a:latin typeface="Arial" panose="020B0604020202020204" pitchFamily="34" charset="0"/>
                    <a:cs typeface="Arial" panose="020B0604020202020204" pitchFamily="34" charset="0"/>
                  </a:rPr>
                  <a:t>Cuántos dólares depósito para obtener este saldo?</a:t>
                </a:r>
              </a:p>
            </p:txBody>
          </p:sp>
        </mc:Choice>
        <mc:Fallback>
          <p:sp>
            <p:nvSpPr>
              <p:cNvPr id="6" name="CuadroTexto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87624" y="4093196"/>
                <a:ext cx="7207562" cy="923330"/>
              </a:xfrm>
              <a:prstGeom prst="rect">
                <a:avLst/>
              </a:prstGeom>
              <a:blipFill rotWithShape="0">
                <a:blip r:embed="rId3"/>
                <a:stretch>
                  <a:fillRect l="-592" t="-3289" b="-9211"/>
                </a:stretch>
              </a:blipFill>
            </p:spPr>
            <p:txBody>
              <a:bodyPr/>
              <a:lstStyle/>
              <a:p>
                <a:r>
                  <a:rPr lang="es-EC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" name="CuadroTexto 6"/>
              <p:cNvSpPr txBox="1"/>
              <p:nvPr/>
            </p:nvSpPr>
            <p:spPr>
              <a:xfrm>
                <a:off x="855532" y="2089005"/>
                <a:ext cx="4536504" cy="14773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s-EC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1.- El </a:t>
                </a:r>
                <a:r>
                  <a:rPr lang="es-EC" dirty="0">
                    <a:latin typeface="Arial" panose="020B0604020202020204" pitchFamily="34" charset="0"/>
                    <a:cs typeface="Arial" panose="020B0604020202020204" pitchFamily="34" charset="0"/>
                  </a:rPr>
                  <a:t>señor Valle deposita </a:t>
                </a:r>
                <a14:m>
                  <m:oMath xmlns:m="http://schemas.openxmlformats.org/officeDocument/2006/math">
                    <m:r>
                      <a:rPr lang="es-EC" i="1">
                        <a:latin typeface="Cambria Math" panose="02040503050406030204" pitchFamily="18" charset="0"/>
                      </a:rPr>
                      <m:t>$1 950</m:t>
                    </m:r>
                  </m:oMath>
                </a14:m>
                <a:r>
                  <a:rPr lang="es-EC" dirty="0">
                    <a:latin typeface="Arial" panose="020B0604020202020204" pitchFamily="34" charset="0"/>
                    <a:cs typeface="Arial" panose="020B0604020202020204" pitchFamily="34" charset="0"/>
                  </a:rPr>
                  <a:t> en su </a:t>
                </a:r>
                <a:r>
                  <a:rPr lang="es-EC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 </a:t>
                </a:r>
              </a:p>
              <a:p>
                <a:r>
                  <a:rPr lang="es-EC" dirty="0"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es-EC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   cuenta </a:t>
                </a:r>
                <a:r>
                  <a:rPr lang="es-EC" dirty="0">
                    <a:latin typeface="Arial" panose="020B0604020202020204" pitchFamily="34" charset="0"/>
                    <a:cs typeface="Arial" panose="020B0604020202020204" pitchFamily="34" charset="0"/>
                  </a:rPr>
                  <a:t>de ahorros; sin embargo, a </a:t>
                </a:r>
                <a:r>
                  <a:rPr lang="es-EC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 </a:t>
                </a:r>
              </a:p>
              <a:p>
                <a:r>
                  <a:rPr lang="es-EC" dirty="0"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es-EC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   pesar </a:t>
                </a:r>
                <a:r>
                  <a:rPr lang="es-EC" dirty="0">
                    <a:latin typeface="Arial" panose="020B0604020202020204" pitchFamily="34" charset="0"/>
                    <a:cs typeface="Arial" panose="020B0604020202020204" pitchFamily="34" charset="0"/>
                  </a:rPr>
                  <a:t>de ese depósito su estado de </a:t>
                </a:r>
                <a:r>
                  <a:rPr lang="es-EC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</a:p>
              <a:p>
                <a:r>
                  <a:rPr lang="es-EC" dirty="0"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es-EC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   cuenta </a:t>
                </a:r>
                <a:r>
                  <a:rPr lang="es-EC" dirty="0">
                    <a:latin typeface="Arial" panose="020B0604020202020204" pitchFamily="34" charset="0"/>
                    <a:cs typeface="Arial" panose="020B0604020202020204" pitchFamily="34" charset="0"/>
                  </a:rPr>
                  <a:t>todavía le indica un saldo de </a:t>
                </a:r>
                <a:r>
                  <a:rPr lang="es-EC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    </a:t>
                </a:r>
              </a:p>
              <a:p>
                <a:r>
                  <a:rPr lang="es-EC" dirty="0"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es-EC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   </a:t>
                </a:r>
                <a14:m>
                  <m:oMath xmlns:m="http://schemas.openxmlformats.org/officeDocument/2006/math">
                    <m:r>
                      <a:rPr lang="es-EC" i="1">
                        <a:latin typeface="Cambria Math" panose="02040503050406030204" pitchFamily="18" charset="0"/>
                      </a:rPr>
                      <m:t>$−374</m:t>
                    </m:r>
                  </m:oMath>
                </a14:m>
                <a:r>
                  <a:rPr lang="es-EC" dirty="0">
                    <a:latin typeface="Arial" panose="020B0604020202020204" pitchFamily="34" charset="0"/>
                    <a:cs typeface="Arial" panose="020B0604020202020204" pitchFamily="34" charset="0"/>
                  </a:rPr>
                  <a:t>. </a:t>
                </a:r>
              </a:p>
            </p:txBody>
          </p:sp>
        </mc:Choice>
        <mc:Fallback>
          <p:sp>
            <p:nvSpPr>
              <p:cNvPr id="7" name="CuadroTexto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55532" y="2089005"/>
                <a:ext cx="4536504" cy="1477328"/>
              </a:xfrm>
              <a:prstGeom prst="rect">
                <a:avLst/>
              </a:prstGeom>
              <a:blipFill rotWithShape="0">
                <a:blip r:embed="rId4"/>
                <a:stretch>
                  <a:fillRect l="-1074" t="-2479" b="-5785"/>
                </a:stretch>
              </a:blipFill>
            </p:spPr>
            <p:txBody>
              <a:bodyPr/>
              <a:lstStyle/>
              <a:p>
                <a:r>
                  <a:rPr lang="es-EC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3 CuadroTexto"/>
          <p:cNvSpPr txBox="1"/>
          <p:nvPr/>
        </p:nvSpPr>
        <p:spPr>
          <a:xfrm>
            <a:off x="683568" y="760383"/>
            <a:ext cx="78488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TAI: Resuelve </a:t>
            </a:r>
            <a:r>
              <a:rPr lang="es-EC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los problemas, en cada uno registra: los datos, la expresión matemática que se genera, las operaciones pertinentes y la respuesta. </a:t>
            </a:r>
          </a:p>
        </p:txBody>
      </p:sp>
    </p:spTree>
    <p:extLst>
      <p:ext uri="{BB962C8B-B14F-4D97-AF65-F5344CB8AC3E}">
        <p14:creationId xmlns:p14="http://schemas.microsoft.com/office/powerpoint/2010/main" val="18078458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5 Rectángulo"/>
          <p:cNvSpPr/>
          <p:nvPr/>
        </p:nvSpPr>
        <p:spPr>
          <a:xfrm>
            <a:off x="467544" y="332656"/>
            <a:ext cx="8280920" cy="5904656"/>
          </a:xfrm>
          <a:prstGeom prst="rect">
            <a:avLst/>
          </a:prstGeom>
          <a:solidFill>
            <a:srgbClr val="4CFA8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C" dirty="0" smtClean="0">
              <a:solidFill>
                <a:srgbClr val="FFFF00"/>
              </a:solidFill>
            </a:endParaRPr>
          </a:p>
          <a:p>
            <a:endParaRPr lang="es-EC" sz="2400" dirty="0" smtClean="0">
              <a:solidFill>
                <a:srgbClr val="FFFF00"/>
              </a:solidFill>
            </a:endParaRPr>
          </a:p>
          <a:p>
            <a:endParaRPr lang="es-EC" sz="2400" dirty="0">
              <a:solidFill>
                <a:srgbClr val="FFFF00"/>
              </a:solidFill>
            </a:endParaRPr>
          </a:p>
          <a:p>
            <a:endParaRPr lang="es-EC" sz="2400" dirty="0">
              <a:solidFill>
                <a:srgbClr val="FFFF00"/>
              </a:solidFill>
            </a:endParaRPr>
          </a:p>
          <a:p>
            <a:endParaRPr lang="es-EC" sz="2400" dirty="0" smtClean="0">
              <a:solidFill>
                <a:srgbClr val="FFFF00"/>
              </a:solidFill>
            </a:endParaRPr>
          </a:p>
          <a:p>
            <a:pPr algn="ctr"/>
            <a:endParaRPr lang="es-EC" sz="2400" dirty="0">
              <a:solidFill>
                <a:prstClr val="black"/>
              </a:solidFill>
            </a:endParaRPr>
          </a:p>
        </p:txBody>
      </p:sp>
      <p:sp>
        <p:nvSpPr>
          <p:cNvPr id="6" name="CuadroTexto 5"/>
          <p:cNvSpPr txBox="1"/>
          <p:nvPr/>
        </p:nvSpPr>
        <p:spPr>
          <a:xfrm>
            <a:off x="935596" y="3516109"/>
            <a:ext cx="756084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+mj-lt"/>
              <a:buAutoNum type="alphaLcParenR"/>
            </a:pPr>
            <a:r>
              <a:rPr lang="es-EC" dirty="0" smtClean="0">
                <a:solidFill>
                  <a:prstClr val="black"/>
                </a:solidFill>
              </a:rPr>
              <a:t>Calcula la diferencia de temperatura entre el día y la noche en </a:t>
            </a:r>
            <a:r>
              <a:rPr lang="es-EC" dirty="0" err="1" smtClean="0">
                <a:solidFill>
                  <a:prstClr val="black"/>
                </a:solidFill>
              </a:rPr>
              <a:t>Timbuktu</a:t>
            </a:r>
            <a:r>
              <a:rPr lang="es-EC" dirty="0" smtClean="0">
                <a:solidFill>
                  <a:prstClr val="black"/>
                </a:solidFill>
              </a:rPr>
              <a:t>. En </a:t>
            </a:r>
            <a:r>
              <a:rPr lang="es-EC" dirty="0" err="1" smtClean="0">
                <a:solidFill>
                  <a:prstClr val="black"/>
                </a:solidFill>
              </a:rPr>
              <a:t>Tobolsk</a:t>
            </a:r>
            <a:r>
              <a:rPr lang="es-EC" dirty="0" smtClean="0">
                <a:solidFill>
                  <a:prstClr val="black"/>
                </a:solidFill>
              </a:rPr>
              <a:t>.</a:t>
            </a:r>
          </a:p>
          <a:p>
            <a:pPr marL="457200" indent="-457200">
              <a:buFont typeface="+mj-lt"/>
              <a:buAutoNum type="alphaLcParenR"/>
            </a:pPr>
            <a:r>
              <a:rPr lang="es-EC" dirty="0">
                <a:solidFill>
                  <a:prstClr val="black"/>
                </a:solidFill>
              </a:rPr>
              <a:t>Calcula la diferencia de temperatura entre el día y la noche </a:t>
            </a:r>
            <a:r>
              <a:rPr lang="es-EC" dirty="0" smtClean="0">
                <a:solidFill>
                  <a:prstClr val="black"/>
                </a:solidFill>
              </a:rPr>
              <a:t>en </a:t>
            </a:r>
            <a:r>
              <a:rPr lang="es-EC" dirty="0" err="1">
                <a:solidFill>
                  <a:prstClr val="black"/>
                </a:solidFill>
              </a:rPr>
              <a:t>Tobolsk</a:t>
            </a:r>
            <a:r>
              <a:rPr lang="es-EC" dirty="0" smtClean="0">
                <a:solidFill>
                  <a:prstClr val="black"/>
                </a:solidFill>
              </a:rPr>
              <a:t>.</a:t>
            </a:r>
          </a:p>
          <a:p>
            <a:pPr marL="457200" indent="-457200">
              <a:buFont typeface="+mj-lt"/>
              <a:buAutoNum type="alphaLcParenR"/>
            </a:pPr>
            <a:endParaRPr lang="es-EC" dirty="0" smtClean="0">
              <a:solidFill>
                <a:prstClr val="black"/>
              </a:solidFill>
            </a:endParaRPr>
          </a:p>
          <a:p>
            <a:pPr marL="457200" indent="-457200">
              <a:buFont typeface="+mj-lt"/>
              <a:buAutoNum type="alphaLcParenR"/>
            </a:pPr>
            <a:r>
              <a:rPr lang="es-EC" dirty="0" smtClean="0">
                <a:solidFill>
                  <a:prstClr val="black"/>
                </a:solidFill>
              </a:rPr>
              <a:t>¿Cuál es la diferencia de temperatura entre </a:t>
            </a:r>
            <a:r>
              <a:rPr lang="es-EC" dirty="0" err="1" smtClean="0">
                <a:solidFill>
                  <a:prstClr val="black"/>
                </a:solidFill>
              </a:rPr>
              <a:t>Timbuktu</a:t>
            </a:r>
            <a:r>
              <a:rPr lang="es-EC" dirty="0" smtClean="0">
                <a:solidFill>
                  <a:prstClr val="black"/>
                </a:solidFill>
              </a:rPr>
              <a:t> y </a:t>
            </a:r>
            <a:r>
              <a:rPr lang="es-EC" dirty="0" err="1" smtClean="0">
                <a:solidFill>
                  <a:prstClr val="black"/>
                </a:solidFill>
              </a:rPr>
              <a:t>Tobolsk</a:t>
            </a:r>
            <a:r>
              <a:rPr lang="es-EC" dirty="0" smtClean="0">
                <a:solidFill>
                  <a:prstClr val="black"/>
                </a:solidFill>
              </a:rPr>
              <a:t> a mediodía?</a:t>
            </a:r>
          </a:p>
          <a:p>
            <a:pPr marL="457200" lvl="0" indent="-457200">
              <a:buFont typeface="+mj-lt"/>
              <a:buAutoNum type="alphaLcParenR"/>
            </a:pPr>
            <a:r>
              <a:rPr lang="es-EC" dirty="0">
                <a:solidFill>
                  <a:prstClr val="black"/>
                </a:solidFill>
              </a:rPr>
              <a:t>¿Cuál es la diferencia de temperatura entre </a:t>
            </a:r>
            <a:r>
              <a:rPr lang="es-EC" dirty="0" err="1">
                <a:solidFill>
                  <a:prstClr val="black"/>
                </a:solidFill>
              </a:rPr>
              <a:t>Timbuktu</a:t>
            </a:r>
            <a:r>
              <a:rPr lang="es-EC" dirty="0">
                <a:solidFill>
                  <a:prstClr val="black"/>
                </a:solidFill>
              </a:rPr>
              <a:t> y </a:t>
            </a:r>
            <a:r>
              <a:rPr lang="es-EC" dirty="0" err="1">
                <a:solidFill>
                  <a:prstClr val="black"/>
                </a:solidFill>
              </a:rPr>
              <a:t>Tobolsk</a:t>
            </a:r>
            <a:r>
              <a:rPr lang="es-EC" dirty="0">
                <a:solidFill>
                  <a:prstClr val="black"/>
                </a:solidFill>
              </a:rPr>
              <a:t> </a:t>
            </a:r>
            <a:r>
              <a:rPr lang="es-EC" dirty="0" smtClean="0">
                <a:solidFill>
                  <a:prstClr val="black"/>
                </a:solidFill>
              </a:rPr>
              <a:t>por la noche?</a:t>
            </a:r>
            <a:endParaRPr lang="es-EC" dirty="0">
              <a:solidFill>
                <a:prstClr val="black"/>
              </a:solidFill>
            </a:endParaRPr>
          </a:p>
          <a:p>
            <a:pPr marL="457200" indent="-457200">
              <a:buFont typeface="+mj-lt"/>
              <a:buAutoNum type="alphaLcParenR"/>
            </a:pPr>
            <a:endParaRPr lang="es-EC" dirty="0" smtClean="0">
              <a:solidFill>
                <a:prstClr val="black"/>
              </a:solidFill>
            </a:endParaRPr>
          </a:p>
          <a:p>
            <a:pPr marL="457200" indent="-457200">
              <a:buFont typeface="+mj-lt"/>
              <a:buAutoNum type="alphaLcParenR"/>
            </a:pPr>
            <a:endParaRPr lang="es-EC" dirty="0">
              <a:solidFill>
                <a:prstClr val="black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CuadroTexto 6"/>
              <p:cNvSpPr txBox="1"/>
              <p:nvPr/>
            </p:nvSpPr>
            <p:spPr>
              <a:xfrm>
                <a:off x="755576" y="908720"/>
                <a:ext cx="4464496" cy="203132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s-EC" dirty="0" smtClean="0">
                    <a:solidFill>
                      <a:prstClr val="black"/>
                    </a:solidFill>
                  </a:rPr>
                  <a:t>2.- En marzo a mediodía la temperatura  </a:t>
                </a:r>
              </a:p>
              <a:p>
                <a:r>
                  <a:rPr lang="es-EC" dirty="0">
                    <a:solidFill>
                      <a:prstClr val="black"/>
                    </a:solidFill>
                  </a:rPr>
                  <a:t> </a:t>
                </a:r>
                <a:r>
                  <a:rPr lang="es-EC" dirty="0" smtClean="0">
                    <a:solidFill>
                      <a:prstClr val="black"/>
                    </a:solidFill>
                  </a:rPr>
                  <a:t>     alcanzó en </a:t>
                </a:r>
                <a:r>
                  <a:rPr lang="es-EC" dirty="0" err="1" smtClean="0">
                    <a:solidFill>
                      <a:prstClr val="black"/>
                    </a:solidFill>
                  </a:rPr>
                  <a:t>Timbuktu</a:t>
                </a:r>
                <a:r>
                  <a:rPr lang="es-EC" dirty="0" smtClean="0">
                    <a:solidFill>
                      <a:prstClr val="black"/>
                    </a:solidFill>
                  </a:rPr>
                  <a:t> ( África) </a:t>
                </a:r>
                <a14:m>
                  <m:oMath xmlns:m="http://schemas.openxmlformats.org/officeDocument/2006/math">
                    <m:r>
                      <a:rPr lang="es-EC" b="0" i="0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29,5° </m:t>
                    </m:r>
                    <m:r>
                      <m:rPr>
                        <m:sty m:val="p"/>
                      </m:rPr>
                      <a:rPr lang="es-EC" b="0" i="0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C</m:t>
                    </m:r>
                  </m:oMath>
                </a14:m>
                <a:endParaRPr lang="es-EC" b="0" dirty="0" smtClean="0">
                  <a:solidFill>
                    <a:prstClr val="black"/>
                  </a:solidFill>
                </a:endParaRPr>
              </a:p>
              <a:p>
                <a:r>
                  <a:rPr lang="es-EC" dirty="0" smtClean="0">
                    <a:solidFill>
                      <a:prstClr val="black"/>
                    </a:solidFill>
                  </a:rPr>
                  <a:t>      En </a:t>
                </a:r>
                <a:r>
                  <a:rPr lang="es-EC" dirty="0" err="1" smtClean="0">
                    <a:solidFill>
                      <a:prstClr val="black"/>
                    </a:solidFill>
                  </a:rPr>
                  <a:t>Tobolsk</a:t>
                </a:r>
                <a:r>
                  <a:rPr lang="es-EC" dirty="0" smtClean="0">
                    <a:solidFill>
                      <a:prstClr val="black"/>
                    </a:solidFill>
                  </a:rPr>
                  <a:t> (Siberia) </a:t>
                </a:r>
                <a14:m>
                  <m:oMath xmlns:m="http://schemas.openxmlformats.org/officeDocument/2006/math">
                    <m:r>
                      <a:rPr lang="es-EC" b="0" i="0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−18°</m:t>
                    </m:r>
                    <m:r>
                      <m:rPr>
                        <m:sty m:val="p"/>
                      </m:rPr>
                      <a:rPr lang="es-EC" b="0" i="0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C</m:t>
                    </m:r>
                  </m:oMath>
                </a14:m>
                <a:r>
                  <a:rPr lang="es-EC" dirty="0" smtClean="0">
                    <a:solidFill>
                      <a:prstClr val="black"/>
                    </a:solidFill>
                  </a:rPr>
                  <a:t>, </a:t>
                </a:r>
              </a:p>
              <a:p>
                <a:r>
                  <a:rPr lang="es-EC" dirty="0" smtClean="0">
                    <a:solidFill>
                      <a:prstClr val="black"/>
                    </a:solidFill>
                  </a:rPr>
                  <a:t>      en la noche la temperatura bajó </a:t>
                </a:r>
              </a:p>
              <a:p>
                <a:r>
                  <a:rPr lang="es-EC" dirty="0" smtClean="0">
                    <a:solidFill>
                      <a:prstClr val="black"/>
                    </a:solidFill>
                  </a:rPr>
                  <a:t>      en </a:t>
                </a:r>
                <a:r>
                  <a:rPr lang="es-EC" dirty="0" err="1" smtClean="0">
                    <a:solidFill>
                      <a:prstClr val="black"/>
                    </a:solidFill>
                  </a:rPr>
                  <a:t>Timbuktu</a:t>
                </a:r>
                <a:r>
                  <a:rPr lang="es-EC" dirty="0" smtClean="0">
                    <a:solidFill>
                      <a:prstClr val="black"/>
                    </a:solidFill>
                  </a:rPr>
                  <a:t> a </a:t>
                </a:r>
                <a14:m>
                  <m:oMath xmlns:m="http://schemas.openxmlformats.org/officeDocument/2006/math">
                    <m:r>
                      <a:rPr lang="es-EC" b="0" i="0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14° </m:t>
                    </m:r>
                    <m:r>
                      <m:rPr>
                        <m:sty m:val="p"/>
                      </m:rPr>
                      <a:rPr lang="es-EC" b="0" i="0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C</m:t>
                    </m:r>
                  </m:oMath>
                </a14:m>
                <a:r>
                  <a:rPr lang="es-EC" dirty="0" smtClean="0">
                    <a:solidFill>
                      <a:prstClr val="black"/>
                    </a:solidFill>
                  </a:rPr>
                  <a:t>, </a:t>
                </a:r>
              </a:p>
              <a:p>
                <a:r>
                  <a:rPr lang="es-EC" dirty="0" smtClean="0">
                    <a:solidFill>
                      <a:prstClr val="black"/>
                    </a:solidFill>
                  </a:rPr>
                  <a:t>      en </a:t>
                </a:r>
                <a:r>
                  <a:rPr lang="es-EC" dirty="0" err="1" smtClean="0">
                    <a:solidFill>
                      <a:prstClr val="black"/>
                    </a:solidFill>
                  </a:rPr>
                  <a:t>Tobolsk</a:t>
                </a:r>
                <a:r>
                  <a:rPr lang="es-EC" dirty="0" smtClean="0">
                    <a:solidFill>
                      <a:prstClr val="black"/>
                    </a:solidFill>
                  </a:rPr>
                  <a:t> a </a:t>
                </a:r>
                <a14:m>
                  <m:oMath xmlns:m="http://schemas.openxmlformats.org/officeDocument/2006/math">
                    <m:r>
                      <a:rPr lang="es-EC" b="0" i="0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−26,5°</m:t>
                    </m:r>
                    <m:r>
                      <m:rPr>
                        <m:sty m:val="p"/>
                      </m:rPr>
                      <a:rPr lang="es-EC" b="0" i="0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C</m:t>
                    </m:r>
                  </m:oMath>
                </a14:m>
                <a:r>
                  <a:rPr lang="es-EC" dirty="0" smtClean="0">
                    <a:solidFill>
                      <a:prstClr val="black"/>
                    </a:solidFill>
                  </a:rPr>
                  <a:t>.</a:t>
                </a:r>
              </a:p>
              <a:p>
                <a:endParaRPr lang="es-EC" dirty="0">
                  <a:solidFill>
                    <a:prstClr val="black"/>
                  </a:solidFill>
                </a:endParaRPr>
              </a:p>
            </p:txBody>
          </p:sp>
        </mc:Choice>
        <mc:Fallback>
          <p:sp>
            <p:nvSpPr>
              <p:cNvPr id="7" name="CuadroTexto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5576" y="908720"/>
                <a:ext cx="4464496" cy="2031325"/>
              </a:xfrm>
              <a:prstGeom prst="rect">
                <a:avLst/>
              </a:prstGeom>
              <a:blipFill rotWithShape="0">
                <a:blip r:embed="rId2"/>
                <a:stretch>
                  <a:fillRect l="-1230" t="-1502"/>
                </a:stretch>
              </a:blipFill>
            </p:spPr>
            <p:txBody>
              <a:bodyPr/>
              <a:lstStyle/>
              <a:p>
                <a:r>
                  <a:rPr lang="es-EC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" name="Imagen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6" y="1242097"/>
            <a:ext cx="3700157" cy="21328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58415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5 Rectángulo"/>
          <p:cNvSpPr/>
          <p:nvPr/>
        </p:nvSpPr>
        <p:spPr>
          <a:xfrm>
            <a:off x="424778" y="370781"/>
            <a:ext cx="8280920" cy="5904656"/>
          </a:xfrm>
          <a:prstGeom prst="rect">
            <a:avLst/>
          </a:prstGeom>
          <a:solidFill>
            <a:srgbClr val="4CFA8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C" smtClean="0">
              <a:solidFill>
                <a:srgbClr val="FFFF00"/>
              </a:solidFill>
            </a:endParaRPr>
          </a:p>
          <a:p>
            <a:endParaRPr lang="es-EC" sz="2400" smtClean="0">
              <a:solidFill>
                <a:srgbClr val="FFFF00"/>
              </a:solidFill>
            </a:endParaRPr>
          </a:p>
          <a:p>
            <a:endParaRPr lang="es-EC" sz="2400" smtClean="0">
              <a:solidFill>
                <a:srgbClr val="FFFF00"/>
              </a:solidFill>
            </a:endParaRPr>
          </a:p>
          <a:p>
            <a:pPr algn="ctr"/>
            <a:endParaRPr lang="es-EC" sz="2400" dirty="0">
              <a:solidFill>
                <a:prstClr val="black"/>
              </a:solidFill>
            </a:endParaRPr>
          </a:p>
        </p:txBody>
      </p:sp>
      <p:sp>
        <p:nvSpPr>
          <p:cNvPr id="7" name="CuadroTexto 6"/>
          <p:cNvSpPr txBox="1"/>
          <p:nvPr/>
        </p:nvSpPr>
        <p:spPr>
          <a:xfrm>
            <a:off x="855532" y="2714467"/>
            <a:ext cx="7347711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dirty="0">
                <a:latin typeface="Arial" panose="020B0604020202020204" pitchFamily="34" charset="0"/>
                <a:cs typeface="Arial" panose="020B0604020202020204" pitchFamily="34" charset="0"/>
              </a:rPr>
              <a:t>4.- El equipo de UEMTN para la carrera de relevos de 800 metros </a:t>
            </a:r>
            <a:r>
              <a:rPr lang="es-EC" dirty="0" smtClean="0">
                <a:latin typeface="Arial" panose="020B0604020202020204" pitchFamily="34" charset="0"/>
                <a:cs typeface="Arial" panose="020B0604020202020204" pitchFamily="34" charset="0"/>
              </a:rPr>
              <a:t>     </a:t>
            </a:r>
          </a:p>
          <a:p>
            <a:r>
              <a:rPr lang="es-EC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C" dirty="0" smtClean="0">
                <a:latin typeface="Arial" panose="020B0604020202020204" pitchFamily="34" charset="0"/>
                <a:cs typeface="Arial" panose="020B0604020202020204" pitchFamily="34" charset="0"/>
              </a:rPr>
              <a:t>    tiene </a:t>
            </a:r>
            <a:r>
              <a:rPr lang="es-EC" dirty="0">
                <a:latin typeface="Arial" panose="020B0604020202020204" pitchFamily="34" charset="0"/>
                <a:cs typeface="Arial" panose="020B0604020202020204" pitchFamily="34" charset="0"/>
              </a:rPr>
              <a:t>tiempos individuales de 21, 81 segundos; 22,81 segundos; </a:t>
            </a:r>
            <a:endParaRPr lang="es-EC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EC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C" dirty="0" smtClean="0">
                <a:latin typeface="Arial" panose="020B0604020202020204" pitchFamily="34" charset="0"/>
                <a:cs typeface="Arial" panose="020B0604020202020204" pitchFamily="34" charset="0"/>
              </a:rPr>
              <a:t>    22,93 </a:t>
            </a:r>
            <a:r>
              <a:rPr lang="es-EC" dirty="0">
                <a:latin typeface="Arial" panose="020B0604020202020204" pitchFamily="34" charset="0"/>
                <a:cs typeface="Arial" panose="020B0604020202020204" pitchFamily="34" charset="0"/>
              </a:rPr>
              <a:t>segundos y 21,12 segundos. </a:t>
            </a:r>
            <a:endParaRPr lang="es-EC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EC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C" dirty="0" smtClean="0">
                <a:latin typeface="Arial" panose="020B0604020202020204" pitchFamily="34" charset="0"/>
                <a:cs typeface="Arial" panose="020B0604020202020204" pitchFamily="34" charset="0"/>
              </a:rPr>
              <a:t>    </a:t>
            </a:r>
          </a:p>
          <a:p>
            <a:r>
              <a:rPr lang="es-EC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C" dirty="0" smtClean="0">
                <a:latin typeface="Arial" panose="020B0604020202020204" pitchFamily="34" charset="0"/>
                <a:cs typeface="Arial" panose="020B0604020202020204" pitchFamily="34" charset="0"/>
              </a:rPr>
              <a:t>    Si </a:t>
            </a:r>
            <a:r>
              <a:rPr lang="es-EC" dirty="0">
                <a:latin typeface="Arial" panose="020B0604020202020204" pitchFamily="34" charset="0"/>
                <a:cs typeface="Arial" panose="020B0604020202020204" pitchFamily="34" charset="0"/>
              </a:rPr>
              <a:t>el tiempo del equipo es la suma de los individuales</a:t>
            </a:r>
            <a:r>
              <a:rPr lang="es-EC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r>
              <a:rPr lang="es-EC" dirty="0" smtClean="0">
                <a:latin typeface="Arial" panose="020B0604020202020204" pitchFamily="34" charset="0"/>
                <a:cs typeface="Arial" panose="020B0604020202020204" pitchFamily="34" charset="0"/>
              </a:rPr>
              <a:t>     a) ¿Cuál </a:t>
            </a:r>
            <a:r>
              <a:rPr lang="es-EC" dirty="0">
                <a:latin typeface="Arial" panose="020B0604020202020204" pitchFamily="34" charset="0"/>
                <a:cs typeface="Arial" panose="020B0604020202020204" pitchFamily="34" charset="0"/>
              </a:rPr>
              <a:t>es el tiempo que marcó el equipo UEMTN? </a:t>
            </a:r>
            <a:endParaRPr lang="es-EC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EC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EC" dirty="0" smtClean="0">
                <a:latin typeface="Arial" panose="020B0604020202020204" pitchFamily="34" charset="0"/>
                <a:cs typeface="Arial" panose="020B0604020202020204" pitchFamily="34" charset="0"/>
              </a:rPr>
              <a:t>     Si </a:t>
            </a:r>
            <a:r>
              <a:rPr lang="es-EC" dirty="0">
                <a:latin typeface="Arial" panose="020B0604020202020204" pitchFamily="34" charset="0"/>
                <a:cs typeface="Arial" panose="020B0604020202020204" pitchFamily="34" charset="0"/>
              </a:rPr>
              <a:t>por una falta cometida penalizaron al equipo con -10 segundos</a:t>
            </a:r>
            <a:r>
              <a:rPr lang="es-EC" dirty="0" smtClean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  <a:p>
            <a:r>
              <a:rPr lang="es-EC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C" dirty="0" smtClean="0">
                <a:latin typeface="Arial" panose="020B0604020202020204" pitchFamily="34" charset="0"/>
                <a:cs typeface="Arial" panose="020B0604020202020204" pitchFamily="34" charset="0"/>
              </a:rPr>
              <a:t>    b) ¿Qué </a:t>
            </a:r>
            <a:r>
              <a:rPr lang="es-EC" dirty="0">
                <a:latin typeface="Arial" panose="020B0604020202020204" pitchFamily="34" charset="0"/>
                <a:cs typeface="Arial" panose="020B0604020202020204" pitchFamily="34" charset="0"/>
              </a:rPr>
              <a:t>tiempo registró al final el equipo UEMTN?</a:t>
            </a:r>
          </a:p>
          <a:p>
            <a:endParaRPr lang="es-EC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CuadroTexto 1"/>
          <p:cNvSpPr txBox="1"/>
          <p:nvPr/>
        </p:nvSpPr>
        <p:spPr>
          <a:xfrm>
            <a:off x="855532" y="1027328"/>
            <a:ext cx="5378395" cy="7017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>
              <a:spcBef>
                <a:spcPct val="20000"/>
              </a:spcBef>
            </a:pPr>
            <a:r>
              <a:rPr lang="es-EC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3.- </a:t>
            </a:r>
            <a:r>
              <a:rPr lang="es-EC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Ma. Belén  </a:t>
            </a:r>
            <a:r>
              <a:rPr lang="es-EC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gastó $ 20.75 y le quedaron $4.25. </a:t>
            </a:r>
            <a:endParaRPr lang="es-EC" dirty="0" smtClean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>
              <a:spcBef>
                <a:spcPct val="20000"/>
              </a:spcBef>
            </a:pPr>
            <a:r>
              <a:rPr lang="es-EC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C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¿</a:t>
            </a:r>
            <a:r>
              <a:rPr lang="es-EC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Cuánto dinero tenía en </a:t>
            </a:r>
            <a:r>
              <a:rPr lang="es-EC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principio ?</a:t>
            </a:r>
            <a:endParaRPr lang="es-EC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4168" y="957615"/>
            <a:ext cx="2368059" cy="15428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080299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67544" y="1124744"/>
            <a:ext cx="8229600" cy="4248471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s-EC" sz="2400" dirty="0" smtClean="0"/>
              <a:t>Referencias</a:t>
            </a:r>
            <a:r>
              <a:rPr lang="es-EC" sz="2400" dirty="0" smtClean="0"/>
              <a:t>:</a:t>
            </a:r>
            <a:endParaRPr lang="es-EC" sz="2400" dirty="0" smtClean="0"/>
          </a:p>
          <a:p>
            <a:r>
              <a:rPr lang="es-EC" sz="2400" dirty="0" smtClean="0">
                <a:latin typeface="Arial" pitchFamily="34" charset="0"/>
                <a:cs typeface="Arial" pitchFamily="34" charset="0"/>
              </a:rPr>
              <a:t>Torres</a:t>
            </a:r>
            <a:r>
              <a:rPr lang="es-EC" sz="2400" dirty="0" smtClean="0">
                <a:latin typeface="Arial" pitchFamily="34" charset="0"/>
                <a:cs typeface="Arial" pitchFamily="34" charset="0"/>
              </a:rPr>
              <a:t>. García. </a:t>
            </a:r>
            <a:r>
              <a:rPr lang="es-EC" sz="2400" dirty="0" err="1" smtClean="0">
                <a:latin typeface="Arial" pitchFamily="34" charset="0"/>
                <a:cs typeface="Arial" pitchFamily="34" charset="0"/>
              </a:rPr>
              <a:t>Reichert</a:t>
            </a:r>
            <a:r>
              <a:rPr lang="es-EC" sz="2400" dirty="0" smtClean="0">
                <a:latin typeface="Arial" pitchFamily="34" charset="0"/>
                <a:cs typeface="Arial" pitchFamily="34" charset="0"/>
              </a:rPr>
              <a:t>.(2004) Matemáticas para todos 6 primaria. Edición general- Adaptación. Perú</a:t>
            </a:r>
            <a:r>
              <a:rPr lang="es-EC" sz="2400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 marL="0" indent="0">
              <a:buNone/>
            </a:pPr>
            <a:endParaRPr lang="es-EC" sz="2400" dirty="0" smtClean="0">
              <a:latin typeface="Arial" pitchFamily="34" charset="0"/>
              <a:cs typeface="Arial" pitchFamily="34" charset="0"/>
            </a:endParaRPr>
          </a:p>
          <a:p>
            <a:pPr lvl="0"/>
            <a:r>
              <a:rPr lang="es-EC" sz="24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Torres. García. </a:t>
            </a:r>
            <a:r>
              <a:rPr lang="es-EC" sz="2400" dirty="0" err="1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Reichert</a:t>
            </a:r>
            <a:r>
              <a:rPr lang="es-EC" sz="24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.(</a:t>
            </a:r>
            <a:r>
              <a:rPr lang="es-EC" sz="24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2012) </a:t>
            </a:r>
            <a:r>
              <a:rPr lang="es-EC" sz="24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Matemáticas para todos </a:t>
            </a:r>
            <a:r>
              <a:rPr lang="es-EC" sz="24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1 secundaria</a:t>
            </a:r>
            <a:r>
              <a:rPr lang="es-EC" sz="24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. Edición general- Adaptación. Perú</a:t>
            </a:r>
            <a:r>
              <a:rPr lang="es-EC" sz="24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.</a:t>
            </a:r>
            <a:endParaRPr lang="es-EC" sz="24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es-EC" sz="2400" dirty="0" smtClean="0">
              <a:latin typeface="Arial" pitchFamily="34" charset="0"/>
              <a:cs typeface="Arial" pitchFamily="34" charset="0"/>
            </a:endParaRPr>
          </a:p>
          <a:p>
            <a:r>
              <a:rPr lang="es-EC" sz="2400" dirty="0" smtClean="0">
                <a:latin typeface="Arial" pitchFamily="34" charset="0"/>
                <a:cs typeface="Arial" pitchFamily="34" charset="0"/>
              </a:rPr>
              <a:t>Burton. Hopkins. Johnson. (1996) Las Nuevas Matemáticas. </a:t>
            </a:r>
            <a:r>
              <a:rPr lang="es-EC" sz="2400" dirty="0" err="1" smtClean="0">
                <a:latin typeface="Arial" pitchFamily="34" charset="0"/>
                <a:cs typeface="Arial" pitchFamily="34" charset="0"/>
              </a:rPr>
              <a:t>Harcourt</a:t>
            </a:r>
            <a:r>
              <a:rPr lang="es-EC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C" sz="2400" dirty="0" err="1" smtClean="0">
                <a:latin typeface="Arial" pitchFamily="34" charset="0"/>
                <a:cs typeface="Arial" pitchFamily="34" charset="0"/>
              </a:rPr>
              <a:t>Brace</a:t>
            </a:r>
            <a:r>
              <a:rPr lang="es-EC" sz="2400" dirty="0" smtClean="0">
                <a:latin typeface="Arial" pitchFamily="34" charset="0"/>
                <a:cs typeface="Arial" pitchFamily="34" charset="0"/>
              </a:rPr>
              <a:t> &amp; </a:t>
            </a:r>
            <a:r>
              <a:rPr lang="es-EC" sz="2400" dirty="0" err="1" smtClean="0">
                <a:latin typeface="Arial" pitchFamily="34" charset="0"/>
                <a:cs typeface="Arial" pitchFamily="34" charset="0"/>
              </a:rPr>
              <a:t>Company</a:t>
            </a:r>
            <a:r>
              <a:rPr lang="es-EC" sz="2400" dirty="0" smtClean="0">
                <a:latin typeface="Arial" pitchFamily="34" charset="0"/>
                <a:cs typeface="Arial" pitchFamily="34" charset="0"/>
              </a:rPr>
              <a:t>. USA.</a:t>
            </a:r>
          </a:p>
          <a:p>
            <a:endParaRPr lang="es-EC" sz="2400" dirty="0" smtClean="0"/>
          </a:p>
          <a:p>
            <a:pPr marL="0" indent="0">
              <a:buNone/>
            </a:pPr>
            <a:endParaRPr lang="es-EC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Flujo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252</TotalTime>
  <Words>521</Words>
  <Application>Microsoft Office PowerPoint</Application>
  <PresentationFormat>Presentación en pantalla (4:3)</PresentationFormat>
  <Paragraphs>68</Paragraphs>
  <Slides>8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8</vt:i4>
      </vt:variant>
    </vt:vector>
  </HeadingPairs>
  <TitlesOfParts>
    <vt:vector size="12" baseType="lpstr">
      <vt:lpstr>Arial</vt:lpstr>
      <vt:lpstr>Calibri</vt:lpstr>
      <vt:lpstr>Cambria Math</vt:lpstr>
      <vt:lpstr>Tema de Office</vt:lpstr>
      <vt:lpstr>                       </vt:lpstr>
      <vt:lpstr> lomo por $ 2.70 salchicha por $ 1.78 jamón por $ 6.07.   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Proceso de solución de problemas</dc:title>
  <dc:creator>Lina</dc:creator>
  <cp:lastModifiedBy>PC2</cp:lastModifiedBy>
  <cp:revision>29</cp:revision>
  <dcterms:created xsi:type="dcterms:W3CDTF">2012-05-10T03:35:10Z</dcterms:created>
  <dcterms:modified xsi:type="dcterms:W3CDTF">2015-06-25T02:37:03Z</dcterms:modified>
</cp:coreProperties>
</file>